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50" r:id="rId2"/>
    <p:sldMasterId id="2147483651" r:id="rId3"/>
  </p:sldMasterIdLst>
  <p:notesMasterIdLst>
    <p:notesMasterId r:id="rId12"/>
  </p:notesMasterIdLst>
  <p:sldIdLst>
    <p:sldId id="259" r:id="rId4"/>
    <p:sldId id="634" r:id="rId5"/>
    <p:sldId id="830" r:id="rId6"/>
    <p:sldId id="961" r:id="rId7"/>
    <p:sldId id="960" r:id="rId8"/>
    <p:sldId id="962" r:id="rId9"/>
    <p:sldId id="963" r:id="rId10"/>
    <p:sldId id="64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6D0"/>
    <a:srgbClr val="3636A8"/>
    <a:srgbClr val="FFFF99"/>
    <a:srgbClr val="FF9933"/>
    <a:srgbClr val="FFCC99"/>
    <a:srgbClr val="FFFF00"/>
    <a:srgbClr val="FF3300"/>
    <a:srgbClr val="006600"/>
    <a:srgbClr val="FF00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97440" autoAdjust="0"/>
  </p:normalViewPr>
  <p:slideViewPr>
    <p:cSldViewPr>
      <p:cViewPr varScale="1">
        <p:scale>
          <a:sx n="105" d="100"/>
          <a:sy n="10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09.04.2025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ТИТУЛ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подложка_иннопро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3508" y="1772816"/>
            <a:ext cx="8856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Назначение ответственного за электрохозяйство</a:t>
            </a:r>
            <a:endParaRPr lang="ru-RU" sz="4000" b="1" dirty="0">
              <a:solidFill>
                <a:srgbClr val="2646D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3865D1-7BC5-4F17-AF26-9C9CDCAD1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617" y="3528392"/>
            <a:ext cx="5696766" cy="32129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0151C3E-0EF4-4A27-8426-65A0DE1F1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4547" y="0"/>
            <a:ext cx="2467599" cy="260954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5128737" cy="1143000"/>
          </a:xfrm>
        </p:spPr>
        <p:txBody>
          <a:bodyPr anchor="ctr"/>
          <a:lstStyle/>
          <a:p>
            <a:r>
              <a:rPr lang="ru-RU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Нормативная база</a:t>
            </a:r>
            <a:endParaRPr lang="en-US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3B7E26-4E88-40C8-961F-7680FBEB64AC}"/>
              </a:ext>
            </a:extLst>
          </p:cNvPr>
          <p:cNvSpPr/>
          <p:nvPr/>
        </p:nvSpPr>
        <p:spPr>
          <a:xfrm>
            <a:off x="323528" y="2780928"/>
            <a:ext cx="8496944" cy="331236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8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Приказ Минэнерго России от 12.08.2022 № 811 «Об утверждении Правил технической эксплуатации электроустановок потребителей электрической энергии»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ru-RU" sz="2800" b="1" dirty="0">
              <a:solidFill>
                <a:srgbClr val="2646D0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8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Приказ Минтруда России от 15.12.2020 № 903н «Об утверждении Правил по охране труда при эксплуатации электроустановок»</a:t>
            </a:r>
          </a:p>
        </p:txBody>
      </p:sp>
    </p:spTree>
    <p:extLst>
      <p:ext uri="{BB962C8B-B14F-4D97-AF65-F5344CB8AC3E}">
        <p14:creationId xmlns:p14="http://schemas.microsoft.com/office/powerpoint/2010/main" val="127516174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287016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Минэнерго России от 12.08.2022 № 811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3B7E26-4E88-40C8-961F-7680FBEB64AC}"/>
              </a:ext>
            </a:extLst>
          </p:cNvPr>
          <p:cNvSpPr/>
          <p:nvPr/>
        </p:nvSpPr>
        <p:spPr>
          <a:xfrm>
            <a:off x="323528" y="2541239"/>
            <a:ext cx="5688632" cy="42001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8. …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Для непосредственного выполнения обязанностей по организации эксплуатации электроустановок руководитель потребителя (за исключением индивидуальных предпринимателей и физических лиц) организационно-распорядительным документом назначает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из числа административно-технического персонала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потребителя лицо, на которое возложены обязанности по организации проведения всех видов работ в электроустановках потребителя (далее -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ответственный за электрохозяйство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), и его заместителя с соблюдением требований, предусмотренных пунктами 10 и 11 Правил. 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0B0FD0-FA55-A0C2-0EF1-B69246859B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904885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48F37-DDD6-0CDE-E738-9119AF881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2981C97-7805-4E18-906B-1234A85E8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287016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Минэнерго России от 12.08.2022 № 811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F37B8E-F5E8-BEA8-CB28-9322EF8E707C}"/>
              </a:ext>
            </a:extLst>
          </p:cNvPr>
          <p:cNvSpPr/>
          <p:nvPr/>
        </p:nvSpPr>
        <p:spPr>
          <a:xfrm>
            <a:off x="323528" y="2541239"/>
            <a:ext cx="8568952" cy="384008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10. Назначение ответственного за электрохозяйство и его заместителя осуществляется после проверки знаний в соответствии с главой IV Правил и присвоения им следующей группы по электробезопасности: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V - в электроустановках напряжением выше 1000 В;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IV - в электроустановках напряжением до 1000 В.</a:t>
            </a:r>
          </a:p>
        </p:txBody>
      </p:sp>
    </p:spTree>
    <p:extLst>
      <p:ext uri="{BB962C8B-B14F-4D97-AF65-F5344CB8AC3E}">
        <p14:creationId xmlns:p14="http://schemas.microsoft.com/office/powerpoint/2010/main" val="14755912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71B2B-A065-65C1-AFD8-9D45A02C5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FD82348-AEEA-57CE-C9C6-A3087C6E3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287016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Минэнерго России от 12.08.2022 № 811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121B61-11A4-0BA1-5625-4AE7FBCBB2CA}"/>
              </a:ext>
            </a:extLst>
          </p:cNvPr>
          <p:cNvSpPr/>
          <p:nvPr/>
        </p:nvSpPr>
        <p:spPr>
          <a:xfrm>
            <a:off x="323528" y="2541239"/>
            <a:ext cx="8568952" cy="384008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8. …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В случае если электроустановка потребителя - юридического лица включает в себя только вводное (вводно-распределительное) устройство, осветительную установку, переносное электрооборудование, имеющие номинальное напряжение не выше 0,4 </a:t>
            </a:r>
            <a:r>
              <a:rPr lang="ru-RU" sz="2000" b="1" dirty="0" err="1">
                <a:solidFill>
                  <a:srgbClr val="2646D0"/>
                </a:solidFill>
                <a:latin typeface="Arial Narrow" panose="020B0606020202030204" pitchFamily="34" charset="0"/>
              </a:rPr>
              <a:t>кВ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, либо электроустановки имеют суммарную максимальную мощность не более 150 кВт, номинальное напряжение до 1000 В и присоединены к одному источнику электроснабжения, ответственность за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выполнение обязанностей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 организации эксплуатации электроустановок, организации проведения всех видов работ в электроустановках такого потребителя в соответствии с настоящим пунктом Правил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может быть возложена на единоличный исполнительный орган указанного потребителя - юридического лица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26620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71B2B-A065-65C1-AFD8-9D45A02C5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FD82348-AEEA-57CE-C9C6-A3087C6E3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287016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Минэнерго России от 13.01.2003 № 6 «Об утверждении Правил технической эксплуатации электроустановок потребителей»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121B61-11A4-0BA1-5625-4AE7FBCBB2CA}"/>
              </a:ext>
            </a:extLst>
          </p:cNvPr>
          <p:cNvSpPr/>
          <p:nvPr/>
        </p:nvSpPr>
        <p:spPr>
          <a:xfrm>
            <a:off x="323528" y="2541239"/>
            <a:ext cx="8568952" cy="384008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1.2.4. У Потребителей, не занимающихся производственной деятельностью, электрохозяйство которых включает в себя только вводное (вводно-распределительное) устройство, осветительные установки, переносное электрооборудование номинальным напряжением не выше 380 В, ответственный за электрохозяйство может не назначаться. В этом случае руководитель Потребителя ответственность за безопасную эксплуатацию электроустановок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может возложить на себя по письменному согласованию с местным органом госэнергонадзора путем оформления соответствующего заявления-обязательства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(Приложение 1 к настоящим Правилам)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без проверки знаний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90167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C05CE-6878-87EF-76A7-9F914E9A3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962C5547-246A-4B55-224F-3A81A3CE0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287016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Минтруда России от 15.12.2020 № 903н «Об утверждении Правил по охране труда при эксплуатации электроустановок»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004F579-888E-80FF-F45B-E0163B506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89160"/>
              </p:ext>
            </p:extLst>
          </p:nvPr>
        </p:nvGraphicFramePr>
        <p:xfrm>
          <a:off x="0" y="1957983"/>
          <a:ext cx="9143999" cy="5805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544">
                  <a:extLst>
                    <a:ext uri="{9D8B030D-6E8A-4147-A177-3AD203B41FA5}">
                      <a16:colId xmlns:a16="http://schemas.microsoft.com/office/drawing/2014/main" val="113269719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58453664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6634004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85018349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3104767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18867498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699607797"/>
                    </a:ext>
                  </a:extLst>
                </a:gridCol>
                <a:gridCol w="3851919">
                  <a:extLst>
                    <a:ext uri="{9D8B030D-6E8A-4147-A177-3AD203B41FA5}">
                      <a16:colId xmlns:a16="http://schemas.microsoft.com/office/drawing/2014/main" val="1611926605"/>
                    </a:ext>
                  </a:extLst>
                </a:gridCol>
              </a:tblGrid>
              <a:tr h="27781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Группа по электробезопасности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Минимальный стаж работы в электроустановках с определенной группой по электробезопасности, мес.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Требования к персоналу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extLst>
                  <a:ext uri="{0D108BD9-81ED-4DB2-BD59-A6C34878D82A}">
                    <a16:rowId xmlns:a16="http://schemas.microsoft.com/office/drawing/2014/main" val="2221672867"/>
                  </a:ext>
                </a:extLst>
              </a:tr>
              <a:tr h="169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персонал организаций, имеющий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практиканты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33973"/>
                  </a:ext>
                </a:extLst>
              </a:tr>
              <a:tr h="9273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основное общее образование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среднее общее образование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среднее профессиональное и высшее (техническое) образование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высшее (техническое) образование в области электроэнергетики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начальных профессиональных учебных заведений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высших учебных заведений, техникумов и колледжей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313376"/>
                  </a:ext>
                </a:extLst>
              </a:tr>
              <a:tr h="35253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IV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6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в предыдущей группе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в предыдущей группе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в предыдущей группе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в предыдущей группе</a:t>
                      </a:r>
                      <a:endParaRPr lang="ru-RU" sz="1000" b="1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-</a:t>
                      </a:r>
                      <a:endParaRPr lang="ru-RU" sz="1000" b="1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>
                          <a:solidFill>
                            <a:srgbClr val="2646D0"/>
                          </a:solidFill>
                          <a:effectLst/>
                        </a:rPr>
                        <a:t>-</a:t>
                      </a:r>
                      <a:endParaRPr lang="ru-RU" sz="1000" b="1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1. Знание электротехники в объеме среднего профессионального образования.</a:t>
                      </a: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2. Полное представление об опасности при работах в электроустановках.</a:t>
                      </a: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3. Знание Правил, правил технической эксплуатации электрооборудования, правил (инструкций) пользования и испытаний средств защиты, устройства электроустановок и пожарной безопасности в объеме занимаемой должности.</a:t>
                      </a: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4. Знание схем электроустановок и оборудования обслуживаемого участка, знание технических мероприятий, обеспечивающих безопасность работ.</a:t>
                      </a: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5. Умение проводить инструктаж, организовывать безопасное проведение работ, осуществлять надзор за членами бригады.</a:t>
                      </a: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6. Знание правил (инструкций) по освобождению пострадавшего от действия электрического тока, оказания первой помощи и умение практически оказывать ее пострадавшему.</a:t>
                      </a:r>
                    </a:p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00" b="1" kern="100" dirty="0">
                          <a:solidFill>
                            <a:srgbClr val="2646D0"/>
                          </a:solidFill>
                          <a:effectLst/>
                        </a:rPr>
                        <a:t>7. Умение обучать персонал правилам охраны труда, практическим приемам оказания первой помощи пострадавшим на производстве и умение практически ее оказывать.</a:t>
                      </a:r>
                      <a:endParaRPr lang="ru-RU" sz="1000" b="1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17995" marR="17995" marT="29605" marB="29605"/>
                </a:tc>
                <a:extLst>
                  <a:ext uri="{0D108BD9-81ED-4DB2-BD59-A6C34878D82A}">
                    <a16:rowId xmlns:a16="http://schemas.microsoft.com/office/drawing/2014/main" val="792185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85275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F4F31F1-CBEE-43FB-A445-22480F6B0C07}"/>
              </a:ext>
            </a:extLst>
          </p:cNvPr>
          <p:cNvSpPr/>
          <p:nvPr/>
        </p:nvSpPr>
        <p:spPr>
          <a:xfrm>
            <a:off x="3167844" y="3126668"/>
            <a:ext cx="2808312" cy="60466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Спасибо за внимание!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92CD15A-5994-426E-9BE1-78A3D4258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4626"/>
            <a:ext cx="2109717" cy="351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63244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13573</TotalTime>
  <Words>594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Aptos</vt:lpstr>
      <vt:lpstr>Arial</vt:lpstr>
      <vt:lpstr>Arial Narrow</vt:lpstr>
      <vt:lpstr>Calibri</vt:lpstr>
      <vt:lpstr>Times New Roman</vt:lpstr>
      <vt:lpstr>Оформление по умолчанию</vt:lpstr>
      <vt:lpstr>Специальное оформление</vt:lpstr>
      <vt:lpstr>1_Специальное оформление</vt:lpstr>
      <vt:lpstr>Презентация PowerPoint</vt:lpstr>
      <vt:lpstr>Нормативная база</vt:lpstr>
      <vt:lpstr>Приказ Минэнерго России от 12.08.2022 № 811 </vt:lpstr>
      <vt:lpstr>Приказ Минэнерго России от 12.08.2022 № 811 </vt:lpstr>
      <vt:lpstr>Приказ Минэнерго России от 12.08.2022 № 811 </vt:lpstr>
      <vt:lpstr>Приказ Минэнерго России от 13.01.2003 № 6 «Об утверждении Правил технической эксплуатации электроустановок потребителей»</vt:lpstr>
      <vt:lpstr>Приказ Минтруда России от 15.12.2020 № 903н «Об утверждении Правил по охране труда при эксплуатации электроустановок»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Sagaydak Valery</cp:lastModifiedBy>
  <cp:revision>995</cp:revision>
  <dcterms:created xsi:type="dcterms:W3CDTF">2012-07-09T18:19:04Z</dcterms:created>
  <dcterms:modified xsi:type="dcterms:W3CDTF">2025-04-09T04:20:12Z</dcterms:modified>
</cp:coreProperties>
</file>