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  <p:sldMasterId id="2147483650" r:id="rId2"/>
    <p:sldMasterId id="2147483651" r:id="rId3"/>
  </p:sldMasterIdLst>
  <p:notesMasterIdLst>
    <p:notesMasterId r:id="rId38"/>
  </p:notesMasterIdLst>
  <p:sldIdLst>
    <p:sldId id="259" r:id="rId4"/>
    <p:sldId id="634" r:id="rId5"/>
    <p:sldId id="830" r:id="rId6"/>
    <p:sldId id="895" r:id="rId7"/>
    <p:sldId id="896" r:id="rId8"/>
    <p:sldId id="943" r:id="rId9"/>
    <p:sldId id="945" r:id="rId10"/>
    <p:sldId id="944" r:id="rId11"/>
    <p:sldId id="897" r:id="rId12"/>
    <p:sldId id="898" r:id="rId13"/>
    <p:sldId id="946" r:id="rId14"/>
    <p:sldId id="947" r:id="rId15"/>
    <p:sldId id="948" r:id="rId16"/>
    <p:sldId id="949" r:id="rId17"/>
    <p:sldId id="950" r:id="rId18"/>
    <p:sldId id="901" r:id="rId19"/>
    <p:sldId id="902" r:id="rId20"/>
    <p:sldId id="951" r:id="rId21"/>
    <p:sldId id="904" r:id="rId22"/>
    <p:sldId id="905" r:id="rId23"/>
    <p:sldId id="952" r:id="rId24"/>
    <p:sldId id="907" r:id="rId25"/>
    <p:sldId id="908" r:id="rId26"/>
    <p:sldId id="953" r:id="rId27"/>
    <p:sldId id="910" r:id="rId28"/>
    <p:sldId id="911" r:id="rId29"/>
    <p:sldId id="954" r:id="rId30"/>
    <p:sldId id="955" r:id="rId31"/>
    <p:sldId id="914" r:id="rId32"/>
    <p:sldId id="956" r:id="rId33"/>
    <p:sldId id="957" r:id="rId34"/>
    <p:sldId id="958" r:id="rId35"/>
    <p:sldId id="959" r:id="rId36"/>
    <p:sldId id="643" r:id="rId3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6D0"/>
    <a:srgbClr val="3636A8"/>
    <a:srgbClr val="FFFF99"/>
    <a:srgbClr val="FF9933"/>
    <a:srgbClr val="FFCC99"/>
    <a:srgbClr val="FFFF00"/>
    <a:srgbClr val="FF3300"/>
    <a:srgbClr val="006600"/>
    <a:srgbClr val="FF00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3" autoAdjust="0"/>
    <p:restoredTop sz="97440" autoAdjust="0"/>
  </p:normalViewPr>
  <p:slideViewPr>
    <p:cSldViewPr>
      <p:cViewPr varScale="1">
        <p:scale>
          <a:sx n="105" d="100"/>
          <a:sy n="105" d="100"/>
        </p:scale>
        <p:origin x="145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E22A7-B229-4F8E-9B21-3B6D82FE8EEA}" type="datetimeFigureOut">
              <a:rPr lang="ru-RU" smtClean="0"/>
              <a:pPr/>
              <a:t>09.04.2025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13A0D-6328-4883-A767-33D382F2DE8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4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ТИТУЛ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подложка_иннопром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подложка_фон чистый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5" name="Picture 7" descr="фон_чистый совсем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43508" y="1772816"/>
            <a:ext cx="88569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2646D0"/>
                </a:solidFill>
                <a:latin typeface="Arial Narrow" panose="020B0606020202030204" pitchFamily="34" charset="0"/>
                <a:cs typeface="Times New Roman" pitchFamily="18" charset="0"/>
              </a:rPr>
              <a:t>Подготовка к проведению оценки готовности образовательных организаций к новому учебному году</a:t>
            </a:r>
            <a:endParaRPr lang="ru-RU" sz="4000" b="1" dirty="0">
              <a:solidFill>
                <a:srgbClr val="2646D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E3865D1-7BC5-4F17-AF26-9C9CDCAD1D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617" y="3528392"/>
            <a:ext cx="5696766" cy="321297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70E95-6D99-318F-10D0-2DF92C1F1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8B50BC6-B6F6-AEA4-A4F3-2696B75793B7}"/>
              </a:ext>
            </a:extLst>
          </p:cNvPr>
          <p:cNvSpPr txBox="1"/>
          <p:nvPr/>
        </p:nvSpPr>
        <p:spPr>
          <a:xfrm>
            <a:off x="614388" y="3286725"/>
            <a:ext cx="5418372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Утвержден Порядок проведения инструктажей по охране труда.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(Раздел 2 Постановления Правительства РФ от 24.12.2021 № 2464)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22F3427-4B39-2EA4-0B5D-8CDF012B4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1BFA928-31D0-FCB1-C300-1149F086D68A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проведения инструктажей по охране труда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FDA230C-0582-CEDC-4959-60D6150EC2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5167268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817A7-F6C9-77F5-1DDF-58A7F5F0F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38FCCE7-352C-AA27-B56B-18020FC2F083}"/>
              </a:ext>
            </a:extLst>
          </p:cNvPr>
          <p:cNvSpPr txBox="1"/>
          <p:nvPr/>
        </p:nvSpPr>
        <p:spPr>
          <a:xfrm>
            <a:off x="614388" y="3286725"/>
            <a:ext cx="5418372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В Порядке проведения инструктажей по охране труда определены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форма и метод 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проведения инструктажа по охране труда.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(пункт 9 Постановления Правительства РФ от 24.12.2021 № 2464)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42BC962-DB9F-FFE5-2F2F-76E27780E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AF87EA7-D47C-8717-1C40-01C5E8B95EC9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проведения инструктажей по охране труда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226A5C0-C933-8984-6D8A-CCD597B7B1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1322824470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00459-0DDD-2B2E-D806-35019F43D6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B900B58-8752-C066-B047-FB7154EBEEA8}"/>
              </a:ext>
            </a:extLst>
          </p:cNvPr>
          <p:cNvSpPr txBox="1"/>
          <p:nvPr/>
        </p:nvSpPr>
        <p:spPr>
          <a:xfrm>
            <a:off x="614388" y="3286725"/>
            <a:ext cx="541837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В Порядке проведения инструктажей по охране труда определена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форма проведения проверки знания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 требований охраны труда работников при инструктаже по охране труда.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(пункт 69 Постановления Правительства РФ от 24.12.2021 № 2464)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C8BA6F8-CA03-D9BC-0792-8E58FD570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FEAD65B-6A66-F2F2-2492-803B81CCE77A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проведения инструктажей по охране труда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DE8D4EB-73E5-4CCE-FE47-B50EA165A7F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1267816363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0F40C-1B24-2156-484C-391BE01D5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7FB0FA2-0FF0-19EF-883D-4252D07B990A}"/>
              </a:ext>
            </a:extLst>
          </p:cNvPr>
          <p:cNvSpPr txBox="1"/>
          <p:nvPr/>
        </p:nvSpPr>
        <p:spPr>
          <a:xfrm>
            <a:off x="614388" y="3286725"/>
            <a:ext cx="5418372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Утверждены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порядок регистрации проведенного инструктажа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 по охране труда и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форма его документирования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(пункт 88 Постановления Правительства РФ от 24.12.2021 № 2464)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291014D-62EA-DC2D-C693-C456EB6BD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E119527-5F79-1C55-5F75-1A28D38BF72D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проведения инструктажей по охране труда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EC4F598-9DBA-50A5-E4B2-8C0078731F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3210082809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7EF11-91A5-70FC-2F03-159A9B437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D22270B-DF2D-A1ED-34CA-76FFCBCC2BF9}"/>
              </a:ext>
            </a:extLst>
          </p:cNvPr>
          <p:cNvSpPr txBox="1"/>
          <p:nvPr/>
        </p:nvSpPr>
        <p:spPr>
          <a:xfrm>
            <a:off x="614388" y="3286725"/>
            <a:ext cx="5418372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Согласована с ППО и утверждена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Программа вводного инструктажа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 по охране труда.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(пункт 11 Постановления Правительства РФ от 24.12.2021 № 2464)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B92DFF3-EA51-5A58-F31C-2236E0B07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BFE064F-5894-6630-B650-B6651205C685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проведения инструктажей по охране труда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D2667B22-D958-A8D1-C3C6-C2B16A3A2D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276999511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20ABC-591B-D4BF-DAD5-7011F61A2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7C08FA2-A65C-4920-1863-FE2B4DCE1853}"/>
              </a:ext>
            </a:extLst>
          </p:cNvPr>
          <p:cNvSpPr txBox="1"/>
          <p:nvPr/>
        </p:nvSpPr>
        <p:spPr>
          <a:xfrm>
            <a:off x="614388" y="3286725"/>
            <a:ext cx="5418372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Инструктажи по охране труда на рабочем месте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проводятся непосредственным руководителем работника 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(по результатам изучения журналов проведения инструктажей по охране труда на рабочем месте).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(пункт 22 Постановления Правительства РФ от 24.12.2021 № 2464)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12BDB18-62C0-A023-567F-7B0682195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F8DF0CA-F246-BACC-5BF0-78EDEA0AB2FD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проведения инструктажей по охране труда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711B294-EB7E-761A-0AF4-5C2EC1019A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144332856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E902E7-AAB9-CD08-ADB8-45B721C90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9C23641-CA8D-AA35-986A-C68B1CA53FF5}"/>
              </a:ext>
            </a:extLst>
          </p:cNvPr>
          <p:cNvSpPr txBox="1"/>
          <p:nvPr/>
        </p:nvSpPr>
        <p:spPr>
          <a:xfrm>
            <a:off x="614388" y="3140968"/>
            <a:ext cx="54183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проведения стажировок по охране труда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B9ABCF1-F510-C35A-73BE-FBB6E720F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EFBEE6F-9DE4-3B06-BB6B-1922B36056B2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Подготовка (обучение) работников по охране труда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13F7FEA-2F17-F741-4DC0-7A3C9601EB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2085643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07DDC-3A63-2A5B-C207-414BDB5E4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646458E-B09E-C9E3-554E-B8DD8DA4B3C3}"/>
              </a:ext>
            </a:extLst>
          </p:cNvPr>
          <p:cNvSpPr txBox="1"/>
          <p:nvPr/>
        </p:nvSpPr>
        <p:spPr>
          <a:xfrm>
            <a:off x="614388" y="3140968"/>
            <a:ext cx="5418372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Принят локальный нормативный акт работодателя, устанавливающий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требования к порядку проведения стажировки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 на рабочем месте, к работникам, ответственным за организацию и проведение стажировки на рабочем месте, а также к продолжительности и месту проведения стажировки на рабочем месте.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(пункт 31 Постановления Правительства РФ от 24.12.2021 № 2464)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9A24851-7239-EE54-3B3C-E5B499099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ADA0BE4-8D2F-2F05-EE94-22D364B4CE00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проведения стажировок по охране труда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1209A8D-63D3-CC81-C188-48F358A5F3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3712400199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FBAD20-A20B-3C92-39B4-8BFCA1705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0F11BDD-1F51-B6D4-D828-6E8BBE958D56}"/>
              </a:ext>
            </a:extLst>
          </p:cNvPr>
          <p:cNvSpPr txBox="1"/>
          <p:nvPr/>
        </p:nvSpPr>
        <p:spPr>
          <a:xfrm>
            <a:off x="614388" y="3140968"/>
            <a:ext cx="5418372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Утвержден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профессий и должностей работников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, которым необходимо пройти стажировку по охране труда.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(пункт 26 Постановления Правительства РФ от 24.12.2021 № 2464)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13F1944-F3E2-C671-2221-D8E776411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2D870F4-9D67-34D1-7EAE-AA473F8E212B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проведения стажировок по охране труда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7013F3E-36E8-79E9-D568-DF04E653AD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3533169880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BF53F-A217-7FDA-E4F9-C4188F635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2DEDCF2-23B1-D7A7-0A71-30DBB2323406}"/>
              </a:ext>
            </a:extLst>
          </p:cNvPr>
          <p:cNvSpPr txBox="1"/>
          <p:nvPr/>
        </p:nvSpPr>
        <p:spPr>
          <a:xfrm>
            <a:off x="614388" y="3140968"/>
            <a:ext cx="54183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обучения по оказанию первой помощи пострадавшим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4ED5F6A-12A2-9B57-830D-BC4DAA358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2C6634A-A13E-2D3A-0E5B-46029EB00630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Подготовка (обучение) работников по охране труда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9F633CC-6B59-5580-5B26-C2C8E751B9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1604702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0151C3E-0EF4-4A27-8426-65A0DE1F1E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4547" y="0"/>
            <a:ext cx="2467599" cy="260954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EAEE794-5372-40E4-9DD9-45ABA904C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5128737" cy="1791072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Участие профактива в оценке готовности образовательных организаций к новому учебному году</a:t>
            </a:r>
            <a:endParaRPr lang="en-US" sz="28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43B7E26-4E88-40C8-961F-7680FBEB64AC}"/>
              </a:ext>
            </a:extLst>
          </p:cNvPr>
          <p:cNvSpPr/>
          <p:nvPr/>
        </p:nvSpPr>
        <p:spPr>
          <a:xfrm>
            <a:off x="0" y="2780928"/>
            <a:ext cx="9142146" cy="39604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4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Соглашение между Министерством образования и молодёжной политики Свердловской области и Свердловской областной организацией Профессионального союза работников народного образования и науки Российской Федерации на 2024–2026 гг.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endParaRPr lang="ru-RU" sz="2800" b="1" dirty="0">
              <a:solidFill>
                <a:srgbClr val="2646D0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400" b="1" dirty="0">
                <a:solidFill>
                  <a:srgbClr val="2646D0"/>
                </a:solidFill>
                <a:latin typeface="Arial Narrow" panose="020B0606020202030204" pitchFamily="34" charset="0"/>
              </a:rPr>
              <a:t>5.3.6. В комиссии по приемке организаций к новому учебному году включаются представители соответствующих территориальных организаций Профсоюза.</a:t>
            </a:r>
          </a:p>
        </p:txBody>
      </p:sp>
    </p:spTree>
    <p:extLst>
      <p:ext uri="{BB962C8B-B14F-4D97-AF65-F5344CB8AC3E}">
        <p14:creationId xmlns:p14="http://schemas.microsoft.com/office/powerpoint/2010/main" val="1275161741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C907A-D64F-26D4-1A7F-8D9208B31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807B172-54F8-54FE-8D1B-96D56424D00A}"/>
              </a:ext>
            </a:extLst>
          </p:cNvPr>
          <p:cNvSpPr txBox="1"/>
          <p:nvPr/>
        </p:nvSpPr>
        <p:spPr>
          <a:xfrm>
            <a:off x="614388" y="3214717"/>
            <a:ext cx="541837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Утвержден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профессий и должностей работников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, которым необходимо пройти обучение по оказанию первой помощи пострадавшим.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(пункты 33, 34, 80 Постановления Правительства РФ от 24.12.2021 № 2464)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96E04D6-F138-3325-BF90-D2DCBDCB3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122660A-0B62-F257-7ACB-B296C7FA41F0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обучения по оказанию первой помощи пострадавшим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0CDAE5A-44AE-A99E-0990-3413D34C70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1632677785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8CF617-AD72-523C-4E65-CDD055A32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D54C31C-A12C-5489-0AE6-64EB051420A2}"/>
              </a:ext>
            </a:extLst>
          </p:cNvPr>
          <p:cNvSpPr txBox="1"/>
          <p:nvPr/>
        </p:nvSpPr>
        <p:spPr>
          <a:xfrm>
            <a:off x="614388" y="3214717"/>
            <a:ext cx="5418372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Обучение по оказанию первой помощи пострадавшим включает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практические занятия 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по формированию умений и навыков оказания первой помощи пострадавшим в объеме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не менее 50 процентов общего количества учебных часов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 (по результатам изучения Программ обучения или устного опроса работников).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(пункт 36 Постановления Правительства РФ от 24.12.2021 № 2464)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A77FD15-7CFC-9EE2-DC1C-5BA35A18F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C3A614C-3977-3A17-82FC-064AB50D541C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обучения по оказанию первой помощи пострадавшим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796A7AF-7BD5-92F4-A26A-A351DA67D3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4001326376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5ADB3-2FFE-F062-8E9D-D8AE2709E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EC97E1F-24BA-C9E7-B3B1-36CB7C1D9910}"/>
              </a:ext>
            </a:extLst>
          </p:cNvPr>
          <p:cNvSpPr txBox="1"/>
          <p:nvPr/>
        </p:nvSpPr>
        <p:spPr>
          <a:xfrm>
            <a:off x="614388" y="3140968"/>
            <a:ext cx="54183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обучения по использованию (применению) средств индивидуальной защиты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0D418FD-9B98-2234-B4BC-A44E6E61B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C326A0C-7B36-5154-121B-0E089337D0D8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Подготовка (обучение) работников по охране труда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5D8F7AB-1E22-52BA-51CF-871AF64CF9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40429541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0B465-0D24-D844-6412-3BDF8E3B8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BA1E8C1-1FBF-6168-778F-EA81795BBE26}"/>
              </a:ext>
            </a:extLst>
          </p:cNvPr>
          <p:cNvSpPr txBox="1"/>
          <p:nvPr/>
        </p:nvSpPr>
        <p:spPr>
          <a:xfrm>
            <a:off x="614388" y="3214717"/>
            <a:ext cx="5418372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Утвержден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средств индивидуальной защиты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, применение которых требует от работников практических навыков.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(пункт 38 Постановления Правительства РФ от 24.12.2021 № 2464)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31F4FAA-7184-1588-AFE9-3116FEF5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D126D69-2774-73C5-1192-693089E9638F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обучения по использованию (применению) средств индивидуальной защиты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D207A712-C9CC-EEFC-8EE7-33A5A6629E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882357921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7E8E5-F5B4-4490-4FED-0D7FE50D3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7DC3C17-41BC-C175-C0FF-D1A3F6A3AFB3}"/>
              </a:ext>
            </a:extLst>
          </p:cNvPr>
          <p:cNvSpPr txBox="1"/>
          <p:nvPr/>
        </p:nvSpPr>
        <p:spPr>
          <a:xfrm>
            <a:off x="614388" y="3214717"/>
            <a:ext cx="541837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Утвержден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профессий и должностей работников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, которым необходимо пройти обучение по использованию (применению) средств индивидуальной защиты.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(пункты 38, 40 80 Постановления Правительства РФ от 24.12.2021 № 2464)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397F67A-70F5-864E-CC7E-7FAC8CF04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F003CE3-6EA8-7D4B-B785-D78DF5422695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обучения по использованию (применению) средств индивидуальной защиты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3F38B4F-E4AB-496E-D04D-E0768E1944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969313979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B1471-D0DA-C8BF-6DA9-8875B029C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C28C801-BF2B-8ACC-DE66-BDA20FABAF73}"/>
              </a:ext>
            </a:extLst>
          </p:cNvPr>
          <p:cNvSpPr txBox="1"/>
          <p:nvPr/>
        </p:nvSpPr>
        <p:spPr>
          <a:xfrm>
            <a:off x="614388" y="3140968"/>
            <a:ext cx="54183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обучения безопасным методам и приемам выполнения работ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91B368F-5A12-B1DA-1537-761FFF1D1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8D44256-777F-568D-FDD5-0B890DD0C361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Подготовка (обучение) работников по охране труда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614D8D4-E251-1370-5FD7-383F6EBA32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14321682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C9861-0855-740F-0082-4CB910DEF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21E12DD-0CDF-8784-76C3-50799875EBDF}"/>
              </a:ext>
            </a:extLst>
          </p:cNvPr>
          <p:cNvSpPr txBox="1"/>
          <p:nvPr/>
        </p:nvSpPr>
        <p:spPr>
          <a:xfrm>
            <a:off x="614388" y="3214717"/>
            <a:ext cx="541837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Утвержден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профессий и должностей работников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, которым необходимо пройти обучение безопасным методам и приемам выполнения работ.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(пункты 43, 44, 46, 53, 55, 56, 80 Постановления Правительства РФ от 24.12.2021 № 2464)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CB1D765-6C72-5407-308B-161DA3995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C25EE26-A538-E57F-279F-D0074510B14D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обучения безопасным методам и приемам выполнения работ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2CE3849-9E4A-8837-9933-29F686D11B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3934071368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BB665-50A6-CBD7-D144-57F180565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E3E939C-51C6-4109-6EBF-A6B84F024E9C}"/>
              </a:ext>
            </a:extLst>
          </p:cNvPr>
          <p:cNvSpPr txBox="1"/>
          <p:nvPr/>
        </p:nvSpPr>
        <p:spPr>
          <a:xfrm>
            <a:off x="614388" y="3214717"/>
            <a:ext cx="5418372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Утвержден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работ повышенной опасности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(пункт 55 Постановления Правительства РФ от 24.12.2021 № 2464)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383FE27-0C0D-79AE-59DB-9BC49FF03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BA40495-BAA8-E688-3FB4-F12A25C33168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обучения безопасным методам и приемам выполнения работ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5968D19-4D41-1DC2-9FDC-B7443161DF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2190822562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ECF9E-2B34-F801-DB8E-77E3C2D54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941BEF7-8AEE-2904-9BD0-07362E92C0A6}"/>
              </a:ext>
            </a:extLst>
          </p:cNvPr>
          <p:cNvSpPr txBox="1"/>
          <p:nvPr/>
        </p:nvSpPr>
        <p:spPr>
          <a:xfrm>
            <a:off x="614388" y="3214717"/>
            <a:ext cx="5418372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Утвержден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 профессий и должностей работников,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ответственных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 за организацию работ повышенной опасности.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(пункт 56 Постановления Правительства РФ от 24.12.2021 № 2464)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21A0A30-CC42-FBFB-12A7-E2FE735AB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2317077-9531-9292-E377-F93B8234ABF5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обучения безопасным методам и приемам выполнения работ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6DA9A09-DEFF-E917-38B3-97599982EF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2454031759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511B4-B323-23CB-11AB-422EFA581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4A5987A-67D9-1893-122C-963D98EB6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EC95BF1-07B8-A344-8A3F-8BAA93C6A4EC}"/>
              </a:ext>
            </a:extLst>
          </p:cNvPr>
          <p:cNvSpPr/>
          <p:nvPr/>
        </p:nvSpPr>
        <p:spPr>
          <a:xfrm>
            <a:off x="323528" y="2541239"/>
            <a:ext cx="5688632" cy="96151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Обеспечение работников средствами индивидуальной защиты, смывающими и обезвреживающими средствами.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A05179AC-3F9B-301C-1F7D-1A9941DCDB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0895FF1-3F1C-6278-B402-BD0DFC3DCF13}"/>
              </a:ext>
            </a:extLst>
          </p:cNvPr>
          <p:cNvSpPr txBox="1"/>
          <p:nvPr/>
        </p:nvSpPr>
        <p:spPr>
          <a:xfrm>
            <a:off x="611560" y="3501008"/>
            <a:ext cx="541837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Утверждены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Нормы бесплатной выдачи 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специальной одежды, специальной обуви и других СИЗ, смывающих и обезвреживающих средств работникам.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(абзац 1 пункта 10 Приказа Минтруда России от 29.10.2021 № 766н)</a:t>
            </a:r>
          </a:p>
        </p:txBody>
      </p:sp>
    </p:spTree>
    <p:extLst>
      <p:ext uri="{BB962C8B-B14F-4D97-AF65-F5344CB8AC3E}">
        <p14:creationId xmlns:p14="http://schemas.microsoft.com/office/powerpoint/2010/main" val="20552236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EAEE794-5372-40E4-9DD9-45ABA904C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287016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Участие профактива в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43B7E26-4E88-40C8-961F-7680FBEB64AC}"/>
              </a:ext>
            </a:extLst>
          </p:cNvPr>
          <p:cNvSpPr/>
          <p:nvPr/>
        </p:nvSpPr>
        <p:spPr>
          <a:xfrm>
            <a:off x="323528" y="2541239"/>
            <a:ext cx="5688632" cy="167984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Перечень вопросов по охране труда, которые должны быть отражены в локальных нормативных актах,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70B0FD0-FA55-A0C2-0EF1-B69246859B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190488517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66FF2-5E2C-911F-709F-A73475CFF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DE4028B9-2EC7-4BE1-A00F-02EEFFC69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DD6FCAD-1C37-996E-5C23-A63F0E9D8B7A}"/>
              </a:ext>
            </a:extLst>
          </p:cNvPr>
          <p:cNvSpPr/>
          <p:nvPr/>
        </p:nvSpPr>
        <p:spPr>
          <a:xfrm>
            <a:off x="323528" y="2541239"/>
            <a:ext cx="5688632" cy="96151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Обеспечение работников средствами индивидуальной защиты, смывающими и обезвреживающими средствами.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109403F-9EA6-1518-4734-66D9A05847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9458493-8436-E98E-9D9A-1D9B28C3CF60}"/>
              </a:ext>
            </a:extLst>
          </p:cNvPr>
          <p:cNvSpPr txBox="1"/>
          <p:nvPr/>
        </p:nvSpPr>
        <p:spPr>
          <a:xfrm>
            <a:off x="611560" y="3501008"/>
            <a:ext cx="5418372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Нормы содержат конкретную информацию о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классе(ах) защиты, эксплуатационных уровнях защиты (если это предусмотрено для данного типа СИЗ), особенностях конструкции, комплектности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(пункт 17 Приказа Минтруда России от 29.10.2021 № 766н)</a:t>
            </a:r>
          </a:p>
        </p:txBody>
      </p:sp>
    </p:spTree>
    <p:extLst>
      <p:ext uri="{BB962C8B-B14F-4D97-AF65-F5344CB8AC3E}">
        <p14:creationId xmlns:p14="http://schemas.microsoft.com/office/powerpoint/2010/main" val="1891648352"/>
      </p:ext>
    </p:extLst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81ADA-13EB-FEA7-5296-3C2B3B897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2D59C6AF-E31A-84F6-1946-915D42AD0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F393305-3140-B0E3-8851-AEE7E8886625}"/>
              </a:ext>
            </a:extLst>
          </p:cNvPr>
          <p:cNvSpPr/>
          <p:nvPr/>
        </p:nvSpPr>
        <p:spPr>
          <a:xfrm>
            <a:off x="323528" y="2541239"/>
            <a:ext cx="5688632" cy="96151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Обеспечение работников средствами индивидуальной защиты, смывающими и обезвреживающими средствами.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808A5DA-A6FD-C689-5BD2-7FB1C3D847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38BF98-B1A9-12A2-D438-D50587F5EE3C}"/>
              </a:ext>
            </a:extLst>
          </p:cNvPr>
          <p:cNvSpPr txBox="1"/>
          <p:nvPr/>
        </p:nvSpPr>
        <p:spPr>
          <a:xfrm>
            <a:off x="611560" y="3501008"/>
            <a:ext cx="5418372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Утвержден локальный нормативный акт, устанавливающий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порядок обеспечения работников СИЗ 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и смывающими средствами.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(абзац 2 пункта 10 Приказа Минтруда России от 29.10.2021 № 766н)</a:t>
            </a:r>
          </a:p>
        </p:txBody>
      </p:sp>
    </p:spTree>
    <p:extLst>
      <p:ext uri="{BB962C8B-B14F-4D97-AF65-F5344CB8AC3E}">
        <p14:creationId xmlns:p14="http://schemas.microsoft.com/office/powerpoint/2010/main" val="3434618128"/>
      </p:ext>
    </p:extLst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1385B-DA08-BD07-AEB8-8BCF31E1B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2DCCA71-B688-F922-3AA5-FAFE37655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D2E6EA4-BD48-8EB9-1BF0-256D74AF48B3}"/>
              </a:ext>
            </a:extLst>
          </p:cNvPr>
          <p:cNvSpPr/>
          <p:nvPr/>
        </p:nvSpPr>
        <p:spPr>
          <a:xfrm>
            <a:off x="323528" y="2541239"/>
            <a:ext cx="5688632" cy="96151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Обеспечение работников средствами индивидуальной защиты, смывающими и обезвреживающими средствами.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373C18E-1B6A-BD8C-57CB-29F14AF3C4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78109E4-1352-8B2D-2FE6-D5BA3D971690}"/>
              </a:ext>
            </a:extLst>
          </p:cNvPr>
          <p:cNvSpPr txBox="1"/>
          <p:nvPr/>
        </p:nvSpPr>
        <p:spPr>
          <a:xfrm>
            <a:off x="611560" y="3501008"/>
            <a:ext cx="5418372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Локальный нормативный акт, устанавливающий порядок обеспечения работников СИЗ, предусматривает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распределение обязанностей и ответственности должностных лиц 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за этапы обеспечения работников СИЗ и смывающими средствами.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(абзац 2 пункта 10 Приказа Минтруда России от 29.10.2021 № 766н)</a:t>
            </a:r>
          </a:p>
        </p:txBody>
      </p:sp>
    </p:spTree>
    <p:extLst>
      <p:ext uri="{BB962C8B-B14F-4D97-AF65-F5344CB8AC3E}">
        <p14:creationId xmlns:p14="http://schemas.microsoft.com/office/powerpoint/2010/main" val="2100968845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87A32-BE44-048D-E26B-F19CE9BD8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2C20956-F819-6D1E-87A2-EBBDA7D37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5EE5B6C-8083-A460-F41C-E58FE79B345B}"/>
              </a:ext>
            </a:extLst>
          </p:cNvPr>
          <p:cNvSpPr/>
          <p:nvPr/>
        </p:nvSpPr>
        <p:spPr>
          <a:xfrm>
            <a:off x="323528" y="2541239"/>
            <a:ext cx="5688632" cy="96151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Обеспечение работников средствами индивидуальной защиты, смывающими и обезвреживающими средствами.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A569DFA8-85C4-1613-6B85-718F9F9A6A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59ECA75-80AC-32FB-8B95-73A2070FFF89}"/>
              </a:ext>
            </a:extLst>
          </p:cNvPr>
          <p:cNvSpPr txBox="1"/>
          <p:nvPr/>
        </p:nvSpPr>
        <p:spPr>
          <a:xfrm>
            <a:off x="611560" y="3501008"/>
            <a:ext cx="541837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Выдача работникам и возврат ими СИЗ, выдача дерматологических СИЗ, смывающих средств фиксируются записью в </a:t>
            </a: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личной карточке учета выдачи СИЗ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(пункт 25 и Приложение 2 к Приказу Минтруда России от 29 октября 2021 г. № 766н)</a:t>
            </a:r>
          </a:p>
        </p:txBody>
      </p:sp>
    </p:spTree>
    <p:extLst>
      <p:ext uri="{BB962C8B-B14F-4D97-AF65-F5344CB8AC3E}">
        <p14:creationId xmlns:p14="http://schemas.microsoft.com/office/powerpoint/2010/main" val="518328621"/>
      </p:ext>
    </p:extLst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F4F31F1-CBEE-43FB-A445-22480F6B0C07}"/>
              </a:ext>
            </a:extLst>
          </p:cNvPr>
          <p:cNvSpPr/>
          <p:nvPr/>
        </p:nvSpPr>
        <p:spPr>
          <a:xfrm>
            <a:off x="3167844" y="3126668"/>
            <a:ext cx="2808312" cy="60466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ct val="20000"/>
              </a:spcBef>
              <a:defRPr/>
            </a:pPr>
            <a:r>
              <a:rPr lang="ru-RU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Спасибо за внимание!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92CD15A-5994-426E-9BE1-78A3D42587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3" y="4626"/>
            <a:ext cx="2109717" cy="3516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063244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2BE421A-62FB-4E80-2943-E6E06B254402}"/>
              </a:ext>
            </a:extLst>
          </p:cNvPr>
          <p:cNvSpPr txBox="1"/>
          <p:nvPr/>
        </p:nvSpPr>
        <p:spPr>
          <a:xfrm>
            <a:off x="598515" y="4638035"/>
            <a:ext cx="541837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Приказ Минтруда России от 29.10.2021 № 771н «Об утверждении Примерного перечня ежегодно реализуемых работодателем мероприятий по улучшению условий и охраны труда, ликвидации или снижению уровней профессиональных рисков либо недопущению повышения их уровней»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EAEE794-5372-40E4-9DD9-45ABA904C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43B7E26-4E88-40C8-961F-7680FBEB64AC}"/>
              </a:ext>
            </a:extLst>
          </p:cNvPr>
          <p:cNvSpPr/>
          <p:nvPr/>
        </p:nvSpPr>
        <p:spPr>
          <a:xfrm>
            <a:off x="328255" y="2468605"/>
            <a:ext cx="5688632" cy="44061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Соглашение по охране труда.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70B0FD0-FA55-A0C2-0EF1-B69246859B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E6BCF07-79A5-73CE-1368-B7C5FA46B510}"/>
              </a:ext>
            </a:extLst>
          </p:cNvPr>
          <p:cNvSpPr txBox="1"/>
          <p:nvPr/>
        </p:nvSpPr>
        <p:spPr>
          <a:xfrm>
            <a:off x="598515" y="2924944"/>
            <a:ext cx="541837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Приложение № 13 к Соглашению между Министерством образования и молодёжной политики Свердловской области и Свердловской областной организацией Профессионального союза работников народного образования и науки Российской Федерации на 2024–2026 гг. </a:t>
            </a:r>
          </a:p>
        </p:txBody>
      </p:sp>
    </p:spTree>
    <p:extLst>
      <p:ext uri="{BB962C8B-B14F-4D97-AF65-F5344CB8AC3E}">
        <p14:creationId xmlns:p14="http://schemas.microsoft.com/office/powerpoint/2010/main" val="20597406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43B7E26-4E88-40C8-961F-7680FBEB64AC}"/>
              </a:ext>
            </a:extLst>
          </p:cNvPr>
          <p:cNvSpPr/>
          <p:nvPr/>
        </p:nvSpPr>
        <p:spPr>
          <a:xfrm>
            <a:off x="0" y="2463300"/>
            <a:ext cx="6016887" cy="164399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Приложение № 13 к Соглашению между Министерством образования и молодёжной политики Свердловской области и Свердловской областной организацией Профессионального союза работников народного образования и науки Российской Федерации на 2024–2026 гг.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EAEE794-5372-40E4-9DD9-45ABA904C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70B0FD0-FA55-A0C2-0EF1-B69246859B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E6BCF07-79A5-73CE-1368-B7C5FA46B510}"/>
              </a:ext>
            </a:extLst>
          </p:cNvPr>
          <p:cNvSpPr txBox="1"/>
          <p:nvPr/>
        </p:nvSpPr>
        <p:spPr>
          <a:xfrm>
            <a:off x="614388" y="4499828"/>
            <a:ext cx="54183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Примерная форма соглашения по охране труда</a:t>
            </a: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BB7DD3EC-E590-168F-3410-7A1EAB81BA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831975"/>
              </p:ext>
            </p:extLst>
          </p:nvPr>
        </p:nvGraphicFramePr>
        <p:xfrm>
          <a:off x="179512" y="4869160"/>
          <a:ext cx="5760085" cy="13963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850">
                  <a:extLst>
                    <a:ext uri="{9D8B030D-6E8A-4147-A177-3AD203B41FA5}">
                      <a16:colId xmlns:a16="http://schemas.microsoft.com/office/drawing/2014/main" val="850617873"/>
                    </a:ext>
                  </a:extLst>
                </a:gridCol>
                <a:gridCol w="1578627">
                  <a:extLst>
                    <a:ext uri="{9D8B030D-6E8A-4147-A177-3AD203B41FA5}">
                      <a16:colId xmlns:a16="http://schemas.microsoft.com/office/drawing/2014/main" val="4008104333"/>
                    </a:ext>
                  </a:extLst>
                </a:gridCol>
                <a:gridCol w="725153">
                  <a:extLst>
                    <a:ext uri="{9D8B030D-6E8A-4147-A177-3AD203B41FA5}">
                      <a16:colId xmlns:a16="http://schemas.microsoft.com/office/drawing/2014/main" val="4059451144"/>
                    </a:ext>
                  </a:extLst>
                </a:gridCol>
                <a:gridCol w="1075047">
                  <a:extLst>
                    <a:ext uri="{9D8B030D-6E8A-4147-A177-3AD203B41FA5}">
                      <a16:colId xmlns:a16="http://schemas.microsoft.com/office/drawing/2014/main" val="90407692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656500573"/>
                    </a:ext>
                  </a:extLst>
                </a:gridCol>
                <a:gridCol w="1121304">
                  <a:extLst>
                    <a:ext uri="{9D8B030D-6E8A-4147-A177-3AD203B41FA5}">
                      <a16:colId xmlns:a16="http://schemas.microsoft.com/office/drawing/2014/main" val="21649083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 dirty="0">
                          <a:solidFill>
                            <a:srgbClr val="2646D0"/>
                          </a:solidFill>
                          <a:effectLst/>
                        </a:rPr>
                        <a:t>№ п/п</a:t>
                      </a:r>
                      <a:endParaRPr lang="ru-RU" sz="1050" kern="100" dirty="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 dirty="0">
                          <a:solidFill>
                            <a:srgbClr val="2646D0"/>
                          </a:solidFill>
                          <a:effectLst/>
                        </a:rPr>
                        <a:t>Мероприятия</a:t>
                      </a:r>
                      <a:endParaRPr lang="ru-RU" sz="1050" kern="100" dirty="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>
                          <a:solidFill>
                            <a:srgbClr val="2646D0"/>
                          </a:solidFill>
                          <a:effectLst/>
                        </a:rPr>
                        <a:t>Единица учета</a:t>
                      </a:r>
                      <a:endParaRPr lang="ru-RU" sz="1050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 dirty="0">
                          <a:solidFill>
                            <a:srgbClr val="2646D0"/>
                          </a:solidFill>
                          <a:effectLst/>
                        </a:rPr>
                        <a:t>Стоимость</a:t>
                      </a:r>
                      <a:endParaRPr lang="ru-RU" sz="1050" kern="100" dirty="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 dirty="0">
                          <a:solidFill>
                            <a:srgbClr val="2646D0"/>
                          </a:solidFill>
                          <a:effectLst/>
                        </a:rPr>
                        <a:t>Сроки выполнения</a:t>
                      </a:r>
                      <a:endParaRPr lang="ru-RU" sz="1050" kern="100" dirty="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 dirty="0">
                          <a:solidFill>
                            <a:srgbClr val="2646D0"/>
                          </a:solidFill>
                          <a:effectLst/>
                        </a:rPr>
                        <a:t>Ответственные</a:t>
                      </a:r>
                      <a:endParaRPr lang="ru-RU" sz="1050" kern="100" dirty="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val="1717608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>
                          <a:solidFill>
                            <a:srgbClr val="2646D0"/>
                          </a:solidFill>
                          <a:effectLst/>
                        </a:rPr>
                        <a:t>1</a:t>
                      </a:r>
                      <a:endParaRPr lang="ru-RU" sz="1050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 dirty="0">
                          <a:solidFill>
                            <a:srgbClr val="2646D0"/>
                          </a:solidFill>
                          <a:effectLst/>
                        </a:rPr>
                        <a:t>2</a:t>
                      </a:r>
                      <a:endParaRPr lang="ru-RU" sz="1050" kern="100" dirty="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 dirty="0">
                          <a:solidFill>
                            <a:srgbClr val="2646D0"/>
                          </a:solidFill>
                          <a:effectLst/>
                        </a:rPr>
                        <a:t>3</a:t>
                      </a:r>
                      <a:endParaRPr lang="ru-RU" sz="1050" kern="100" dirty="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 dirty="0">
                          <a:solidFill>
                            <a:srgbClr val="2646D0"/>
                          </a:solidFill>
                          <a:effectLst/>
                        </a:rPr>
                        <a:t>4</a:t>
                      </a:r>
                      <a:endParaRPr lang="ru-RU" sz="1050" kern="100" dirty="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 dirty="0">
                          <a:solidFill>
                            <a:srgbClr val="2646D0"/>
                          </a:solidFill>
                          <a:effectLst/>
                        </a:rPr>
                        <a:t>5</a:t>
                      </a:r>
                      <a:endParaRPr lang="ru-RU" sz="1050" kern="100" dirty="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>
                          <a:solidFill>
                            <a:srgbClr val="2646D0"/>
                          </a:solidFill>
                          <a:effectLst/>
                        </a:rPr>
                        <a:t>6</a:t>
                      </a:r>
                      <a:endParaRPr lang="ru-RU" sz="1050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val="340318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>
                          <a:solidFill>
                            <a:srgbClr val="2646D0"/>
                          </a:solidFill>
                          <a:effectLst/>
                        </a:rPr>
                        <a:t>1.</a:t>
                      </a:r>
                      <a:endParaRPr lang="ru-RU" sz="1050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>
                          <a:solidFill>
                            <a:srgbClr val="2646D0"/>
                          </a:solidFill>
                          <a:effectLst/>
                        </a:rPr>
                        <a:t> </a:t>
                      </a:r>
                      <a:endParaRPr lang="ru-RU" sz="1050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>
                          <a:solidFill>
                            <a:srgbClr val="2646D0"/>
                          </a:solidFill>
                          <a:effectLst/>
                        </a:rPr>
                        <a:t> </a:t>
                      </a:r>
                      <a:endParaRPr lang="ru-RU" sz="1050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>
                          <a:solidFill>
                            <a:srgbClr val="2646D0"/>
                          </a:solidFill>
                          <a:effectLst/>
                        </a:rPr>
                        <a:t> </a:t>
                      </a:r>
                      <a:endParaRPr lang="ru-RU" sz="1050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>
                          <a:solidFill>
                            <a:srgbClr val="2646D0"/>
                          </a:solidFill>
                          <a:effectLst/>
                        </a:rPr>
                        <a:t> </a:t>
                      </a:r>
                      <a:endParaRPr lang="ru-RU" sz="1050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>
                          <a:solidFill>
                            <a:srgbClr val="2646D0"/>
                          </a:solidFill>
                          <a:effectLst/>
                        </a:rPr>
                        <a:t> </a:t>
                      </a:r>
                      <a:endParaRPr lang="ru-RU" sz="1050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val="3456203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 dirty="0">
                          <a:solidFill>
                            <a:srgbClr val="2646D0"/>
                          </a:solidFill>
                          <a:effectLst/>
                        </a:rPr>
                        <a:t>2.</a:t>
                      </a:r>
                      <a:endParaRPr lang="ru-RU" sz="1050" kern="100" dirty="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>
                          <a:solidFill>
                            <a:srgbClr val="2646D0"/>
                          </a:solidFill>
                          <a:effectLst/>
                        </a:rPr>
                        <a:t> </a:t>
                      </a:r>
                      <a:endParaRPr lang="ru-RU" sz="1050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>
                          <a:solidFill>
                            <a:srgbClr val="2646D0"/>
                          </a:solidFill>
                          <a:effectLst/>
                        </a:rPr>
                        <a:t> </a:t>
                      </a:r>
                      <a:endParaRPr lang="ru-RU" sz="1050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>
                          <a:solidFill>
                            <a:srgbClr val="2646D0"/>
                          </a:solidFill>
                          <a:effectLst/>
                        </a:rPr>
                        <a:t> </a:t>
                      </a:r>
                      <a:endParaRPr lang="ru-RU" sz="1050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>
                          <a:solidFill>
                            <a:srgbClr val="2646D0"/>
                          </a:solidFill>
                          <a:effectLst/>
                        </a:rPr>
                        <a:t> </a:t>
                      </a:r>
                      <a:endParaRPr lang="ru-RU" sz="1050" kern="10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050" kern="100" dirty="0">
                          <a:solidFill>
                            <a:srgbClr val="2646D0"/>
                          </a:solidFill>
                          <a:effectLst/>
                        </a:rPr>
                        <a:t> </a:t>
                      </a:r>
                      <a:endParaRPr lang="ru-RU" sz="1050" kern="100" dirty="0">
                        <a:solidFill>
                          <a:srgbClr val="2646D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ptos" panose="020B0004020202020204" pitchFamily="34" charset="0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val="2656705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00040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1ECE6B-75B6-293B-B6A5-71DB12CFD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0BA1E24-A006-820E-DF40-6ADD43F354CF}"/>
              </a:ext>
            </a:extLst>
          </p:cNvPr>
          <p:cNvSpPr/>
          <p:nvPr/>
        </p:nvSpPr>
        <p:spPr>
          <a:xfrm>
            <a:off x="0" y="2463300"/>
            <a:ext cx="6016887" cy="164399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Приложение № 13 к Соглашению между Министерством образования и молодёжной политики Свердловской области и Свердловской областной организацией Профессионального союза работников народного образования и науки Российской Федерации на 2024–2026 гг.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7CF539-E930-91FA-9BB6-7D67DA3BF2F0}"/>
              </a:ext>
            </a:extLst>
          </p:cNvPr>
          <p:cNvSpPr txBox="1"/>
          <p:nvPr/>
        </p:nvSpPr>
        <p:spPr>
          <a:xfrm>
            <a:off x="299257" y="4690010"/>
            <a:ext cx="54183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Мероприятия, которые могут быть включены в соглашение по охране труда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25FD316-7D7C-0663-C510-FBECA38E3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DDE7FE53-2CCD-5E8C-4059-9C8C05092C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73507067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EB8018-28E3-F4CB-CAD6-1860204E5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5EC5B1F-70C3-3E21-C526-7F9CE3C79CEC}"/>
              </a:ext>
            </a:extLst>
          </p:cNvPr>
          <p:cNvSpPr txBox="1"/>
          <p:nvPr/>
        </p:nvSpPr>
        <p:spPr>
          <a:xfrm>
            <a:off x="598515" y="2962671"/>
            <a:ext cx="54183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Форма Соглашения по охране труда соответствует рекомендациям.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8E0832E-8166-A596-B9C7-FA0122786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82D5625-BA3F-1F7B-074E-780659B623EB}"/>
              </a:ext>
            </a:extLst>
          </p:cNvPr>
          <p:cNvSpPr/>
          <p:nvPr/>
        </p:nvSpPr>
        <p:spPr>
          <a:xfrm>
            <a:off x="328255" y="2468605"/>
            <a:ext cx="5688632" cy="44061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Соглашение по охране труда.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A5A9586-2041-74DA-F061-1FD766B660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342227504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E31C6-C8BA-1AB8-867C-47017556B3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4C06296-60F2-70C7-3DD4-132F71804559}"/>
              </a:ext>
            </a:extLst>
          </p:cNvPr>
          <p:cNvSpPr txBox="1"/>
          <p:nvPr/>
        </p:nvSpPr>
        <p:spPr>
          <a:xfrm>
            <a:off x="598515" y="2962671"/>
            <a:ext cx="541837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Отсутствие в Соглашении по охране труда мероприятий, не связанных с охраной труда работников (капитальный ремонт, проведение испытаний измерительных приборов, уборка служебных помещений, расстановка мебели согласно </a:t>
            </a:r>
            <a:r>
              <a:rPr lang="ru-RU" sz="2000" b="1" dirty="0" err="1">
                <a:solidFill>
                  <a:srgbClr val="2646D0"/>
                </a:solidFill>
                <a:latin typeface="Arial Narrow" panose="020B0606020202030204" pitchFamily="34" charset="0"/>
              </a:rPr>
              <a:t>ростовозрастных</a:t>
            </a: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 особенностей и др.).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9B0212F-9C0C-521C-9013-A0CE963FA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E1F2FFC-2AFF-F80F-3C95-BA476267436E}"/>
              </a:ext>
            </a:extLst>
          </p:cNvPr>
          <p:cNvSpPr/>
          <p:nvPr/>
        </p:nvSpPr>
        <p:spPr>
          <a:xfrm>
            <a:off x="328255" y="2468605"/>
            <a:ext cx="5688632" cy="44061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Соглашение по охране труда.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4717677-E4FD-C72E-E28B-48117F9862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403632682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87FD2-027F-2B0C-B31C-747241A8E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6C91000-AFC8-8AFF-DAD5-01B802A418C5}"/>
              </a:ext>
            </a:extLst>
          </p:cNvPr>
          <p:cNvSpPr txBox="1"/>
          <p:nvPr/>
        </p:nvSpPr>
        <p:spPr>
          <a:xfrm>
            <a:off x="614388" y="3140968"/>
            <a:ext cx="54183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Организация проведения инструктажей по охране труда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2D538BD-1E66-80DA-9439-C3F81F52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9816"/>
            <a:ext cx="7272808" cy="1679848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Перечень вопросов, проверяемых профсоюзным активом при оценке готовности образовательных организаций к новому учебному году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3810B42-45D4-4E52-E05F-727898EFC60A}"/>
              </a:ext>
            </a:extLst>
          </p:cNvPr>
          <p:cNvSpPr/>
          <p:nvPr/>
        </p:nvSpPr>
        <p:spPr>
          <a:xfrm>
            <a:off x="323528" y="2541239"/>
            <a:ext cx="5688632" cy="59972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solidFill>
                  <a:srgbClr val="2646D0"/>
                </a:solidFill>
                <a:latin typeface="Arial Narrow" panose="020B0606020202030204" pitchFamily="34" charset="0"/>
              </a:rPr>
              <a:t>Подготовка (обучение) работников по охране труда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DC41EA3-ED21-18C8-E28B-2C5841A2E6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" r="36"/>
          <a:stretch/>
        </p:blipFill>
        <p:spPr bwMode="auto">
          <a:xfrm>
            <a:off x="6016887" y="2468605"/>
            <a:ext cx="3127113" cy="2544571"/>
          </a:xfrm>
          <a:prstGeom prst="rect">
            <a:avLst/>
          </a:prstGeom>
          <a:solidFill>
            <a:schemeClr val="bg1">
              <a:alpha val="21000"/>
            </a:schemeClr>
          </a:solidFill>
          <a:scene3d>
            <a:camera prst="orthographicFront"/>
            <a:lightRig rig="threePt" dir="t"/>
          </a:scene3d>
          <a:sp3d extrusionH="76200">
            <a:extrusionClr>
              <a:schemeClr val="bg1"/>
            </a:extrusionClr>
          </a:sp3d>
        </p:spPr>
      </p:pic>
    </p:spTree>
    <p:extLst>
      <p:ext uri="{BB962C8B-B14F-4D97-AF65-F5344CB8AC3E}">
        <p14:creationId xmlns:p14="http://schemas.microsoft.com/office/powerpoint/2010/main" val="36275327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пециальное оформление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Специальное оформление">
  <a:themeElements>
    <a:clrScheme name="1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13555</TotalTime>
  <Words>1670</Words>
  <Application>Microsoft Office PowerPoint</Application>
  <PresentationFormat>Экран (4:3)</PresentationFormat>
  <Paragraphs>143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34</vt:i4>
      </vt:variant>
    </vt:vector>
  </HeadingPairs>
  <TitlesOfParts>
    <vt:vector size="42" baseType="lpstr">
      <vt:lpstr>Aptos</vt:lpstr>
      <vt:lpstr>Arial</vt:lpstr>
      <vt:lpstr>Arial Narrow</vt:lpstr>
      <vt:lpstr>Calibri</vt:lpstr>
      <vt:lpstr>Times New Roman</vt:lpstr>
      <vt:lpstr>Оформление по умолчанию</vt:lpstr>
      <vt:lpstr>Специальное оформление</vt:lpstr>
      <vt:lpstr>1_Специальное оформление</vt:lpstr>
      <vt:lpstr>Презентация PowerPoint</vt:lpstr>
      <vt:lpstr>Участие профактива в оценке готовности образовательных организаций к новому учебному году</vt:lpstr>
      <vt:lpstr>Участие профактива в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Перечень вопросов, проверяемых профсоюзным активом при оценке готовности образовательных организаций к новому учебному году</vt:lpstr>
      <vt:lpstr>Презентация PowerPoint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Sagaydak Valery</cp:lastModifiedBy>
  <cp:revision>993</cp:revision>
  <dcterms:created xsi:type="dcterms:W3CDTF">2012-07-09T18:19:04Z</dcterms:created>
  <dcterms:modified xsi:type="dcterms:W3CDTF">2025-04-09T03:42:50Z</dcterms:modified>
</cp:coreProperties>
</file>